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85_89E129B3.xml" ContentType="application/vnd.ms-powerpoint.comments+xml"/>
  <Override PartName="/ppt/comments/modernComment_18A_364BF0BE.xml" ContentType="application/vnd.ms-powerpoint.comments+xml"/>
  <Override PartName="/ppt/comments/modernComment_18D_3E0BBDF.xml" ContentType="application/vnd.ms-powerpoint.comments+xml"/>
  <Override PartName="/ppt/comments/modernComment_18F_F4A3128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96" r:id="rId6"/>
    <p:sldId id="402" r:id="rId7"/>
    <p:sldId id="389" r:id="rId8"/>
    <p:sldId id="394" r:id="rId9"/>
    <p:sldId id="397" r:id="rId10"/>
    <p:sldId id="395" r:id="rId11"/>
    <p:sldId id="403" r:id="rId12"/>
    <p:sldId id="408" r:id="rId13"/>
    <p:sldId id="409" r:id="rId14"/>
    <p:sldId id="412" r:id="rId15"/>
    <p:sldId id="410" r:id="rId16"/>
    <p:sldId id="411" r:id="rId17"/>
    <p:sldId id="414" r:id="rId18"/>
    <p:sldId id="399" r:id="rId19"/>
    <p:sldId id="404" r:id="rId20"/>
    <p:sldId id="405" r:id="rId21"/>
    <p:sldId id="406" r:id="rId22"/>
    <p:sldId id="407" r:id="rId23"/>
    <p:sldId id="413" r:id="rId24"/>
    <p:sldId id="400" r:id="rId25"/>
    <p:sldId id="4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B00879-4567-52AE-08D9-9929415040E9}" name="Bryan Linares" initials="BL" userId="S::bryan.linares01@student.csulb.edu::a08715f7-50be-4a78-b7df-16d5601de1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967A5C-BDC0-4AE9-BF7B-ADDECCC602D7}" v="187" dt="2023-10-20T03:07:08.603"/>
    <p1510:client id="{6BF35875-24AF-7CA7-A0B0-A773C94C5A22}" v="2091" dt="2023-10-19T19:49:29.819"/>
    <p1510:client id="{7677B5A2-262F-E20D-9F75-93906666CBD3}" v="687" dt="2023-10-19T03:15:52.389"/>
    <p1510:client id="{D9758614-73FF-379C-2611-4DAE73E7975A}" v="1256" dt="2023-10-19T04:00:56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omments/modernComment_185_89E129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0BEBE5-4F93-45C8-ADDC-EAE3D8A77041}" authorId="{3BB00879-4567-52AE-08D9-9929415040E9}" created="2023-10-18T21:07:26.383">
    <pc:sldMkLst xmlns:pc="http://schemas.microsoft.com/office/powerpoint/2013/main/command">
      <pc:docMk/>
      <pc:sldMk cId="2313234867" sldId="389"/>
    </pc:sldMkLst>
    <p188:txBody>
      <a:bodyPr/>
      <a:lstStyle/>
      <a:p>
        <a:r>
          <a:rPr lang="en-US"/>
          <a:t>Bryan</a:t>
        </a:r>
      </a:p>
    </p188:txBody>
  </p188:cm>
</p188:cmLst>
</file>

<file path=ppt/comments/modernComment_18A_364BF0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370CE9-5E55-4070-B865-0A65EBD8A7E6}" authorId="{3BB00879-4567-52AE-08D9-9929415040E9}" created="2023-10-18T21:07:46.883">
    <pc:sldMkLst xmlns:pc="http://schemas.microsoft.com/office/powerpoint/2013/main/command">
      <pc:docMk/>
      <pc:sldMk cId="910946494" sldId="394"/>
    </pc:sldMkLst>
    <p188:txBody>
      <a:bodyPr/>
      <a:lstStyle/>
      <a:p>
        <a:r>
          <a:rPr lang="en-US"/>
          <a:t>Bryan</a:t>
        </a:r>
      </a:p>
    </p188:txBody>
  </p188:cm>
</p188:cmLst>
</file>

<file path=ppt/comments/modernComment_18D_3E0BBD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8AAEE3-2747-4D52-A5CF-D238CC33C5F7}" authorId="{3BB00879-4567-52AE-08D9-9929415040E9}" created="2023-10-18T21:08:47.947">
    <pc:sldMkLst xmlns:pc="http://schemas.microsoft.com/office/powerpoint/2013/main/command">
      <pc:docMk/>
      <pc:sldMk cId="65059807" sldId="397"/>
    </pc:sldMkLst>
    <p188:txBody>
      <a:bodyPr/>
      <a:lstStyle/>
      <a:p>
        <a:r>
          <a:rPr lang="en-US"/>
          <a:t>Bryan</a:t>
        </a:r>
      </a:p>
    </p188:txBody>
  </p188:cm>
</p188:cmLst>
</file>

<file path=ppt/comments/modernComment_18F_F4A312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C48DD7-CB1B-45F3-917B-7181BE315DC1}" authorId="{3BB00879-4567-52AE-08D9-9929415040E9}" created="2023-10-18T21:08:32.119">
    <pc:sldMkLst xmlns:pc="http://schemas.microsoft.com/office/powerpoint/2013/main/command">
      <pc:docMk/>
      <pc:sldMk cId="4104327816" sldId="399"/>
    </pc:sldMkLst>
    <p188:txBody>
      <a:bodyPr/>
      <a:lstStyle/>
      <a:p>
        <a:r>
          <a:rPr lang="en-US"/>
          <a:t>Bryan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endParaRPr lang="en-US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8F_F4A312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github.com/Rutvi-Patel/Kubernetes-Chaos-Engineering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microsoft.com/office/2018/10/relationships/comments" Target="../comments/modernComment_185_89E129B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8A_364BF0BE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8D_3E0BBDF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/>
              <a:t>Chaos Engineering on Kubernetes</a:t>
            </a:r>
            <a:br>
              <a:rPr lang="en-US"/>
            </a:br>
            <a:endParaRPr lang="en-US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808D2-E49B-0D10-97C6-C326FB4F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1676" y="-101360"/>
            <a:ext cx="9284896" cy="696007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vert="horz" wrap="square" lIns="0" tIns="0" rIns="0" bIns="0" rtlCol="0" anchor="t">
            <a:normAutofit fontScale="92500" lnSpcReduction="20000"/>
          </a:bodyPr>
          <a:lstStyle/>
          <a:p>
            <a:r>
              <a:rPr lang="en-US" b="1">
                <a:solidFill>
                  <a:srgbClr val="FFFFFF">
                    <a:alpha val="60000"/>
                  </a:srgbClr>
                </a:solidFill>
              </a:rPr>
              <a:t>Team Chaotic Kubes</a:t>
            </a:r>
            <a:endParaRPr lang="en-US" b="1"/>
          </a:p>
          <a:p>
            <a:r>
              <a:rPr lang="en-US"/>
              <a:t>Rutvi Patel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Bryan Linares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CECS 574 Fall 2023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E582-05DB-924F-F1A1-CBCCC080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34B5C-EDC2-6E7B-5E76-7854B8B4B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23521-5758-1F8E-9C51-A4CA34BB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E95DF0-8708-F31B-D817-BB42C420D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498697" cy="397962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Specify all the experiment requirements and processes in YAML file.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Running this configs will create new pods for experiment and the application installed.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You can be as creative with this step to accomplish your hypothesis. </a:t>
            </a:r>
          </a:p>
        </p:txBody>
      </p:sp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289551C-9203-E2A4-CF1A-63DC2819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458" y="1372099"/>
            <a:ext cx="3646398" cy="4930461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34D7A4B-404D-688A-2141-35EE94FD9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627" y="242016"/>
            <a:ext cx="2097648" cy="8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5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F7548-D4A9-0060-97D1-42757EED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POD Delete Experiment?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D4FD-0E7C-E755-56CD-BF93F0EA0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38525"/>
            <a:ext cx="11090274" cy="397962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Pod delete is a Kubernetes pod-level chaos fault that causes specific (or random) replicas of an application resources to fail forcibly (or gracefully).</a:t>
            </a: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F9FCF-D787-F817-A872-793F0078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D4839-186C-3347-CB13-C2E331DE6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F856E8A-1F61-59EF-1A5C-3E7EC1EA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71" y="3019462"/>
            <a:ext cx="10882647" cy="343151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DF04C40-C8D2-78AA-A46C-C2ED50D70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112" y="247382"/>
            <a:ext cx="1840070" cy="7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69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964D-B7C7-4640-D41D-60F1E6CD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3: Running Application </a:t>
            </a:r>
            <a:r>
              <a:rPr lang="en-US" err="1"/>
              <a:t>PotatoHead</a:t>
            </a:r>
          </a:p>
        </p:txBody>
      </p:sp>
      <p:pic>
        <p:nvPicPr>
          <p:cNvPr id="7" name="Content Placeholder 6" descr="A cartoon character with a hat&#10;&#10;Description automatically generated">
            <a:extLst>
              <a:ext uri="{FF2B5EF4-FFF2-40B4-BE49-F238E27FC236}">
                <a16:creationId xmlns:a16="http://schemas.microsoft.com/office/drawing/2014/main" id="{C4A9C7B0-98FC-834A-A385-04E9A3728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73" y="3809035"/>
            <a:ext cx="4711248" cy="259436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B8B2A-8478-B8B2-1F77-0B68E8423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EEC86-D421-A65E-3B35-53BFB11C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F02A531-C13F-16ED-3D3D-712E52CFB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88" y="1417180"/>
            <a:ext cx="4496091" cy="508181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B5384A8-7AF4-DC16-09C3-526DC69C3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78" y="1422042"/>
            <a:ext cx="5784761" cy="22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1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6206-234E-BBE8-7ECC-19E64DE7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4: Analyzing Test Report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09A3CFC-4691-CD9B-0593-2429C4451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0532" y="1434080"/>
            <a:ext cx="5602312" cy="25444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C3C13-BC45-3833-7960-63BB98F6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0F937-9B60-158A-4C14-DD2DE6C7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C4C0CA3-8157-61FA-98F5-7397EF1CE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89" y="4234498"/>
            <a:ext cx="5892085" cy="231156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43C1071-8CC2-BD82-1A13-EDA135894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556" y="239333"/>
            <a:ext cx="2119112" cy="852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D4FE23-CF7E-83B7-9616-816885A9D01F}"/>
              </a:ext>
            </a:extLst>
          </p:cNvPr>
          <p:cNvSpPr txBox="1"/>
          <p:nvPr/>
        </p:nvSpPr>
        <p:spPr>
          <a:xfrm>
            <a:off x="806302" y="2277139"/>
            <a:ext cx="368240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Pod-delete Experiment Completed Successfully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Resiliency Score of 100%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Status: Continuous Pass for the duration of 21 minutes.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B985F-0854-D8FD-D282-0C92C3C23B54}"/>
              </a:ext>
            </a:extLst>
          </p:cNvPr>
          <p:cNvSpPr txBox="1"/>
          <p:nvPr/>
        </p:nvSpPr>
        <p:spPr>
          <a:xfrm>
            <a:off x="1232370" y="658518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5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3A63-1DB2-501D-C4A4-52DEEEA2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48485"/>
            <a:ext cx="11091600" cy="1332000"/>
          </a:xfrm>
        </p:spPr>
        <p:txBody>
          <a:bodyPr/>
          <a:lstStyle/>
          <a:p>
            <a:r>
              <a:rPr lang="en-US"/>
              <a:t>Behind The Scenes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7AC4-32FF-744A-0558-742820504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080488"/>
            <a:ext cx="11090274" cy="397962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Perquisite Installations: Docker,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</a:rPr>
              <a:t>kubectl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, Lens, Helm, </a:t>
            </a:r>
            <a:r>
              <a:rPr lang="en-US" dirty="0" err="1">
                <a:solidFill>
                  <a:srgbClr val="FFFFFF">
                    <a:alpha val="60000"/>
                  </a:srgbClr>
                </a:solidFill>
              </a:rPr>
              <a:t>Minikube</a:t>
            </a: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, Litmus, Grafana, Prometheus.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Steps Taken for Potato Head: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4D274-D5AA-436C-086A-3BC155868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2DE2C-3677-9B3D-D562-3255B96C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B78B03-7852-CD87-B962-00D4A8882881}"/>
              </a:ext>
            </a:extLst>
          </p:cNvPr>
          <p:cNvSpPr/>
          <p:nvPr/>
        </p:nvSpPr>
        <p:spPr>
          <a:xfrm>
            <a:off x="651710" y="2366209"/>
            <a:ext cx="3007894" cy="772026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Creating </a:t>
            </a:r>
            <a:r>
              <a:rPr lang="en-US" sz="1400" dirty="0" err="1"/>
              <a:t>PotatoHead</a:t>
            </a:r>
            <a:r>
              <a:rPr lang="en-US" sz="1400" dirty="0"/>
              <a:t> Application using Python.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75089F-6BE9-1D6A-A955-B53195F36765}"/>
              </a:ext>
            </a:extLst>
          </p:cNvPr>
          <p:cNvSpPr/>
          <p:nvPr/>
        </p:nvSpPr>
        <p:spPr>
          <a:xfrm>
            <a:off x="651710" y="3599446"/>
            <a:ext cx="3007894" cy="751973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Creating App Image on Docker, using docker command.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4FD690-8ED8-ECF7-4484-2E9470BB70C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61EC7E-A31A-9154-3DA5-97EEFF00CF2C}"/>
              </a:ext>
            </a:extLst>
          </p:cNvPr>
          <p:cNvSpPr/>
          <p:nvPr/>
        </p:nvSpPr>
        <p:spPr>
          <a:xfrm>
            <a:off x="651710" y="4742445"/>
            <a:ext cx="3007894" cy="79207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/>
              <a:t>Creating Kubernetes Cluster using </a:t>
            </a:r>
            <a:r>
              <a:rPr lang="en-US" sz="1400" dirty="0" err="1"/>
              <a:t>Minikube</a:t>
            </a:r>
            <a:r>
              <a:rPr lang="en-US" sz="1400" dirty="0"/>
              <a:t>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56F907-6815-C81D-2EEA-5C0835199F11}"/>
              </a:ext>
            </a:extLst>
          </p:cNvPr>
          <p:cNvSpPr/>
          <p:nvPr/>
        </p:nvSpPr>
        <p:spPr>
          <a:xfrm>
            <a:off x="4271209" y="2366209"/>
            <a:ext cx="3198393" cy="772025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/>
              <a:t>Signing up for free account on Litmus Cloud.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288A4-0F3D-0E25-5C51-AE285ECCEFF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BE9D9-7173-BC0D-7DD2-19ADBA77F8E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E4637B-C84C-DCF7-7979-DDC414B42C46}"/>
              </a:ext>
            </a:extLst>
          </p:cNvPr>
          <p:cNvSpPr/>
          <p:nvPr/>
        </p:nvSpPr>
        <p:spPr>
          <a:xfrm>
            <a:off x="4271209" y="3599447"/>
            <a:ext cx="3198392" cy="741947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Upgrading Litmus agent pods on my cluster using Helm.</a:t>
            </a:r>
          </a:p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9E3BBA-5E59-4CD3-A251-4D2F24EED2C1}"/>
              </a:ext>
            </a:extLst>
          </p:cNvPr>
          <p:cNvSpPr/>
          <p:nvPr/>
        </p:nvSpPr>
        <p:spPr>
          <a:xfrm>
            <a:off x="4271210" y="4742445"/>
            <a:ext cx="3198394" cy="84221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Integrating my cluster with Litmus UI. My cluster should show up connected under  Environments. 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5ED8C6-095D-DADA-F395-A0CD403F3BC5}"/>
              </a:ext>
            </a:extLst>
          </p:cNvPr>
          <p:cNvSpPr/>
          <p:nvPr/>
        </p:nvSpPr>
        <p:spPr>
          <a:xfrm>
            <a:off x="8241631" y="2366210"/>
            <a:ext cx="3068051" cy="832183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Installing </a:t>
            </a:r>
            <a:r>
              <a:rPr lang="en-US" sz="1400" dirty="0" err="1"/>
              <a:t>PotatoHead</a:t>
            </a:r>
            <a:r>
              <a:rPr lang="en-US" sz="1400" dirty="0"/>
              <a:t> on Litmus Cluster</a:t>
            </a:r>
            <a:endParaRPr lang="en-US"/>
          </a:p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D0366C8-2C91-811F-2275-B16AA21F1173}"/>
              </a:ext>
            </a:extLst>
          </p:cNvPr>
          <p:cNvSpPr/>
          <p:nvPr/>
        </p:nvSpPr>
        <p:spPr>
          <a:xfrm>
            <a:off x="8241631" y="3599445"/>
            <a:ext cx="3068051" cy="79207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Writing Delete-Pod Experiment </a:t>
            </a:r>
            <a:r>
              <a:rPr lang="en-US" sz="1400" dirty="0" err="1"/>
              <a:t>yaml</a:t>
            </a:r>
            <a:r>
              <a:rPr lang="en-US" sz="1400" dirty="0"/>
              <a:t> file and running it using Litmus UI.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C15EE7-BE6A-7BBD-3735-024609F48B18}"/>
              </a:ext>
            </a:extLst>
          </p:cNvPr>
          <p:cNvSpPr/>
          <p:nvPr/>
        </p:nvSpPr>
        <p:spPr>
          <a:xfrm>
            <a:off x="8191500" y="4742447"/>
            <a:ext cx="3168314" cy="84220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In Progress: Setting up Grafana and Prometheus </a:t>
            </a:r>
            <a:r>
              <a:rPr lang="en-US" sz="1400" dirty="0" err="1"/>
              <a:t>url</a:t>
            </a:r>
            <a:r>
              <a:rPr lang="en-US" sz="1400" dirty="0"/>
              <a:t> under Litmus Probes.</a:t>
            </a:r>
          </a:p>
          <a:p>
            <a:pPr algn="ctr"/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361FE3C-9645-B57F-5197-7DB676A709C8}"/>
              </a:ext>
            </a:extLst>
          </p:cNvPr>
          <p:cNvSpPr/>
          <p:nvPr/>
        </p:nvSpPr>
        <p:spPr>
          <a:xfrm>
            <a:off x="1984745" y="3234070"/>
            <a:ext cx="230371" cy="3012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454453C-AA4A-023A-9098-57A7C15F4390}"/>
              </a:ext>
            </a:extLst>
          </p:cNvPr>
          <p:cNvSpPr/>
          <p:nvPr/>
        </p:nvSpPr>
        <p:spPr>
          <a:xfrm rot="12120000">
            <a:off x="3832126" y="3137004"/>
            <a:ext cx="194929" cy="157716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CF435176-13D2-4FED-E763-0C46655BC41E}"/>
              </a:ext>
            </a:extLst>
          </p:cNvPr>
          <p:cNvSpPr/>
          <p:nvPr/>
        </p:nvSpPr>
        <p:spPr>
          <a:xfrm>
            <a:off x="1984745" y="4394791"/>
            <a:ext cx="230371" cy="3012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10940413-5CD6-9120-2E4A-2E942D03BE98}"/>
              </a:ext>
            </a:extLst>
          </p:cNvPr>
          <p:cNvSpPr/>
          <p:nvPr/>
        </p:nvSpPr>
        <p:spPr>
          <a:xfrm>
            <a:off x="9737651" y="4439092"/>
            <a:ext cx="230371" cy="3012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54CFB772-3E43-F982-A99B-05B82AA6AF0C}"/>
              </a:ext>
            </a:extLst>
          </p:cNvPr>
          <p:cNvSpPr/>
          <p:nvPr/>
        </p:nvSpPr>
        <p:spPr>
          <a:xfrm>
            <a:off x="9737652" y="3278372"/>
            <a:ext cx="230371" cy="3012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47637B5C-B9DE-F429-15F7-E154A89F3D03}"/>
              </a:ext>
            </a:extLst>
          </p:cNvPr>
          <p:cNvSpPr/>
          <p:nvPr/>
        </p:nvSpPr>
        <p:spPr>
          <a:xfrm>
            <a:off x="5865628" y="4394790"/>
            <a:ext cx="230371" cy="3012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915CE80-4FB6-66C8-44FE-DAE09489FA80}"/>
              </a:ext>
            </a:extLst>
          </p:cNvPr>
          <p:cNvSpPr/>
          <p:nvPr/>
        </p:nvSpPr>
        <p:spPr>
          <a:xfrm>
            <a:off x="5865629" y="3269512"/>
            <a:ext cx="230371" cy="30125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34DA81A-9226-FB60-9ED8-5EC2E624C758}"/>
              </a:ext>
            </a:extLst>
          </p:cNvPr>
          <p:cNvSpPr/>
          <p:nvPr/>
        </p:nvSpPr>
        <p:spPr>
          <a:xfrm rot="12120000">
            <a:off x="7792754" y="3181306"/>
            <a:ext cx="194929" cy="157716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5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80DE-1530-C287-7381-AF897DE7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Chaos Toolkit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BA1618-C6F6-04BF-4DBF-BA255CB20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399" y="2599529"/>
            <a:ext cx="7207014" cy="40551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E36B4-C7B4-050A-2772-019F11D7A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F9C9B-2EC4-EA5F-4605-94DA7B7D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A diagram of a toolkit&#10;&#10;Description automatically generated">
            <a:extLst>
              <a:ext uri="{FF2B5EF4-FFF2-40B4-BE49-F238E27FC236}">
                <a16:creationId xmlns:a16="http://schemas.microsoft.com/office/drawing/2014/main" id="{A9AAC146-733B-B5EB-C379-6385B097C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545" y="1173581"/>
            <a:ext cx="4352925" cy="1247775"/>
          </a:xfrm>
          <a:prstGeom prst="rect">
            <a:avLst/>
          </a:prstGeom>
        </p:spPr>
      </p:pic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BB96DDE1-9092-8793-B2D0-AAB625E94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692" y="3429980"/>
            <a:ext cx="2792942" cy="23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278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F560F-C76A-A9E4-A632-FFABFFCB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Target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79A3A-0795-92D3-7D51-601BD5B2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78174-5F8F-A522-8582-642A91F3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1706455-5A44-1A51-FA21-BD1DB53A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229" y="3811706"/>
            <a:ext cx="3028950" cy="2771775"/>
          </a:xfrm>
          <a:prstGeom prst="rect">
            <a:avLst/>
          </a:prstGeom>
        </p:spPr>
      </p:pic>
      <p:pic>
        <p:nvPicPr>
          <p:cNvPr id="10" name="Picture 9" descr="A diagram of a cluster&#10;&#10;Description automatically generated">
            <a:extLst>
              <a:ext uri="{FF2B5EF4-FFF2-40B4-BE49-F238E27FC236}">
                <a16:creationId xmlns:a16="http://schemas.microsoft.com/office/drawing/2014/main" id="{E7EF99DD-B163-1B6B-605B-1F2F9673A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967" y="829793"/>
            <a:ext cx="2657475" cy="2733675"/>
          </a:xfrm>
          <a:prstGeom prst="rect">
            <a:avLst/>
          </a:prstGeom>
        </p:spPr>
      </p:pic>
      <p:pic>
        <p:nvPicPr>
          <p:cNvPr id="11" name="Content Placeholder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5EA40B7-9D17-7A6A-B2AE-E00C00F4A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7224" y="1519999"/>
            <a:ext cx="4679530" cy="5140207"/>
          </a:xfrm>
        </p:spPr>
      </p:pic>
    </p:spTree>
    <p:extLst>
      <p:ext uri="{BB962C8B-B14F-4D97-AF65-F5344CB8AC3E}">
        <p14:creationId xmlns:p14="http://schemas.microsoft.com/office/powerpoint/2010/main" val="1399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6ECF6E-1937-4212-B2E3-E2F43AD7A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2413"/>
            <a:ext cx="670118" cy="1080000"/>
          </a:xfrm>
          <a:custGeom>
            <a:avLst/>
            <a:gdLst>
              <a:gd name="connsiteX0" fmla="*/ 130118 w 670118"/>
              <a:gd name="connsiteY0" fmla="*/ 0 h 1080000"/>
              <a:gd name="connsiteX1" fmla="*/ 670118 w 670118"/>
              <a:gd name="connsiteY1" fmla="*/ 540000 h 1080000"/>
              <a:gd name="connsiteX2" fmla="*/ 130118 w 670118"/>
              <a:gd name="connsiteY2" fmla="*/ 1080000 h 1080000"/>
              <a:gd name="connsiteX3" fmla="*/ 21289 w 670118"/>
              <a:gd name="connsiteY3" fmla="*/ 1069029 h 1080000"/>
              <a:gd name="connsiteX4" fmla="*/ 0 w 670118"/>
              <a:gd name="connsiteY4" fmla="*/ 1062421 h 1080000"/>
              <a:gd name="connsiteX5" fmla="*/ 0 w 670118"/>
              <a:gd name="connsiteY5" fmla="*/ 17579 h 1080000"/>
              <a:gd name="connsiteX6" fmla="*/ 21289 w 670118"/>
              <a:gd name="connsiteY6" fmla="*/ 10971 h 1080000"/>
              <a:gd name="connsiteX7" fmla="*/ 130118 w 670118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118" h="1080000">
                <a:moveTo>
                  <a:pt x="130118" y="0"/>
                </a:moveTo>
                <a:cubicBezTo>
                  <a:pt x="428352" y="0"/>
                  <a:pt x="670118" y="241766"/>
                  <a:pt x="670118" y="540000"/>
                </a:cubicBezTo>
                <a:cubicBezTo>
                  <a:pt x="670118" y="838234"/>
                  <a:pt x="428352" y="1080000"/>
                  <a:pt x="130118" y="1080000"/>
                </a:cubicBezTo>
                <a:cubicBezTo>
                  <a:pt x="92839" y="1080000"/>
                  <a:pt x="56442" y="1076223"/>
                  <a:pt x="21289" y="1069029"/>
                </a:cubicBezTo>
                <a:lnTo>
                  <a:pt x="0" y="1062421"/>
                </a:lnTo>
                <a:lnTo>
                  <a:pt x="0" y="17579"/>
                </a:lnTo>
                <a:lnTo>
                  <a:pt x="21289" y="10971"/>
                </a:lnTo>
                <a:cubicBezTo>
                  <a:pt x="56442" y="3778"/>
                  <a:pt x="92839" y="0"/>
                  <a:pt x="13011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5FDE1-305B-7696-33F9-D584D72B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5437186" cy="2663806"/>
          </a:xfrm>
        </p:spPr>
        <p:txBody>
          <a:bodyPr wrap="square" anchor="b">
            <a:normAutofit/>
          </a:bodyPr>
          <a:lstStyle/>
          <a:p>
            <a:r>
              <a:rPr lang="en-US" sz="6400"/>
              <a:t>Making the Experiment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19AF2A-3C22-4BC0-A8C5-A077AA201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7431" y="842413"/>
            <a:ext cx="762805" cy="734873"/>
            <a:chOff x="7950336" y="1300590"/>
            <a:chExt cx="762805" cy="7348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2A3E344-FE73-466B-9169-50D95B1DE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DEA66A1E-1BD8-4765-A717-BA2202807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D12B08F5-F02D-4B4E-975E-C41ED7AA9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7B709FF-BFDC-4D26-9990-BC26F14D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695687" y="5744830"/>
            <a:ext cx="998223" cy="1262947"/>
          </a:xfrm>
          <a:custGeom>
            <a:avLst/>
            <a:gdLst>
              <a:gd name="connsiteX0" fmla="*/ 458223 w 998223"/>
              <a:gd name="connsiteY0" fmla="*/ 0 h 1262947"/>
              <a:gd name="connsiteX1" fmla="*/ 982597 w 998223"/>
              <a:gd name="connsiteY1" fmla="*/ 931034 h 1262947"/>
              <a:gd name="connsiteX2" fmla="*/ 987252 w 998223"/>
              <a:gd name="connsiteY2" fmla="*/ 938533 h 1262947"/>
              <a:gd name="connsiteX3" fmla="*/ 998223 w 998223"/>
              <a:gd name="connsiteY3" fmla="*/ 992947 h 1262947"/>
              <a:gd name="connsiteX4" fmla="*/ 458223 w 998223"/>
              <a:gd name="connsiteY4" fmla="*/ 1262947 h 1262947"/>
              <a:gd name="connsiteX5" fmla="*/ 448893 w 998223"/>
              <a:gd name="connsiteY5" fmla="*/ 1262476 h 1262947"/>
              <a:gd name="connsiteX6" fmla="*/ 0 w 998223"/>
              <a:gd name="connsiteY6" fmla="*/ 813583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223" h="1262947">
                <a:moveTo>
                  <a:pt x="458223" y="0"/>
                </a:moveTo>
                <a:lnTo>
                  <a:pt x="982597" y="931034"/>
                </a:lnTo>
                <a:lnTo>
                  <a:pt x="987252" y="938533"/>
                </a:lnTo>
                <a:cubicBezTo>
                  <a:pt x="994446" y="956109"/>
                  <a:pt x="998223" y="974307"/>
                  <a:pt x="998223" y="992947"/>
                </a:cubicBezTo>
                <a:cubicBezTo>
                  <a:pt x="998223" y="1142064"/>
                  <a:pt x="756457" y="1262947"/>
                  <a:pt x="458223" y="1262947"/>
                </a:cubicBezTo>
                <a:lnTo>
                  <a:pt x="448893" y="1262476"/>
                </a:lnTo>
                <a:lnTo>
                  <a:pt x="0" y="813583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F427B2B-E8F7-4FF7-AA4D-5801283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188044" y="6135961"/>
            <a:ext cx="540000" cy="976595"/>
          </a:xfrm>
          <a:custGeom>
            <a:avLst/>
            <a:gdLst>
              <a:gd name="connsiteX0" fmla="*/ 164903 w 540000"/>
              <a:gd name="connsiteY0" fmla="*/ 42436 h 976595"/>
              <a:gd name="connsiteX1" fmla="*/ 270000 w 540000"/>
              <a:gd name="connsiteY1" fmla="*/ 0 h 976595"/>
              <a:gd name="connsiteX2" fmla="*/ 540000 w 540000"/>
              <a:gd name="connsiteY2" fmla="*/ 540000 h 976595"/>
              <a:gd name="connsiteX3" fmla="*/ 539530 w 540000"/>
              <a:gd name="connsiteY3" fmla="*/ 549329 h 976595"/>
              <a:gd name="connsiteX4" fmla="*/ 112264 w 540000"/>
              <a:gd name="connsiteY4" fmla="*/ 976595 h 976595"/>
              <a:gd name="connsiteX5" fmla="*/ 79081 w 540000"/>
              <a:gd name="connsiteY5" fmla="*/ 921838 h 976595"/>
              <a:gd name="connsiteX6" fmla="*/ 0 w 540000"/>
              <a:gd name="connsiteY6" fmla="*/ 540000 h 976595"/>
              <a:gd name="connsiteX7" fmla="*/ 164903 w 540000"/>
              <a:gd name="connsiteY7" fmla="*/ 42436 h 97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000" h="976595">
                <a:moveTo>
                  <a:pt x="164903" y="42436"/>
                </a:moveTo>
                <a:cubicBezTo>
                  <a:pt x="197206" y="15110"/>
                  <a:pt x="232721" y="0"/>
                  <a:pt x="270000" y="0"/>
                </a:cubicBezTo>
                <a:cubicBezTo>
                  <a:pt x="419117" y="0"/>
                  <a:pt x="540000" y="241766"/>
                  <a:pt x="540000" y="540000"/>
                </a:cubicBezTo>
                <a:lnTo>
                  <a:pt x="539530" y="549329"/>
                </a:lnTo>
                <a:lnTo>
                  <a:pt x="112264" y="976595"/>
                </a:lnTo>
                <a:lnTo>
                  <a:pt x="79081" y="921838"/>
                </a:lnTo>
                <a:cubicBezTo>
                  <a:pt x="30221" y="824117"/>
                  <a:pt x="0" y="689117"/>
                  <a:pt x="0" y="540000"/>
                </a:cubicBezTo>
                <a:cubicBezTo>
                  <a:pt x="0" y="316324"/>
                  <a:pt x="67997" y="124412"/>
                  <a:pt x="164903" y="4243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Content Placeholder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5F9FE9A-C6F8-99D7-F6AC-801F1EB51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7432" y="436202"/>
            <a:ext cx="4385825" cy="59868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A41B7-985E-9F9B-713E-BC1B6918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A9A9C-361F-26D5-D7A2-119CFC879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6897E9-5AA4-16CE-3070-3B9CB5CE8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55" y="3432001"/>
            <a:ext cx="6096000" cy="249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09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D546-E0E3-45C7-A816-B2DC8C8C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Executing the Probe and Actions</a:t>
            </a:r>
          </a:p>
        </p:txBody>
      </p:sp>
      <p:pic>
        <p:nvPicPr>
          <p:cNvPr id="7" name="Content Placeholder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DD19B97-3F1B-A4F9-AB47-BAF46A4D9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1526" y="1091524"/>
            <a:ext cx="3028950" cy="942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8A5B6-666A-598B-CF51-51AC64FD1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7FC3F-C7A0-422D-982C-1114F587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E8D6AB2-6999-85AD-49E2-869EDB36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9" y="2032482"/>
            <a:ext cx="9858962" cy="477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7D44C-9F42-1037-696C-880026CB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5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Applying a Fix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89038-51E1-20DB-7CF5-BB5DC1943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5437187" cy="341551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Explore available Kubernetes functions, ex. Kubernetes Pod Disruption Budget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AD5C921-56E9-BA82-31DD-B04F23A9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336" y="549275"/>
            <a:ext cx="4554599" cy="575945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D406A-8C50-8D18-0E93-B795AFEF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3EE6-02A3-F023-81A3-C57F5B06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6243C10-6DB2-C809-7959-F2F355FE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155" y="3954698"/>
            <a:ext cx="30289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3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5D89-2905-D29A-DFB6-D109EA84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00055-F60B-FBDA-5B1B-552C2F6D5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215" y="2048805"/>
            <a:ext cx="6743655" cy="3979625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DevOps perspective</a:t>
            </a:r>
            <a:endParaRPr lang="en-US" sz="28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Inability to access Client environment</a:t>
            </a:r>
          </a:p>
          <a:p>
            <a:r>
              <a:rPr lang="en-US" sz="2800" dirty="0">
                <a:solidFill>
                  <a:schemeClr val="tx1"/>
                </a:solidFill>
              </a:rPr>
              <a:t>How to create problems? When everything is working great?</a:t>
            </a:r>
          </a:p>
          <a:p>
            <a:r>
              <a:rPr lang="en-US" sz="2800" dirty="0">
                <a:solidFill>
                  <a:schemeClr val="tx1"/>
                </a:solidFill>
              </a:rPr>
              <a:t>Accepting Blind Spots</a:t>
            </a: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4090-67C4-8735-6180-AA6DBC42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3EC35-5637-EF5A-102B-F25BF33E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artoon of a cartoon person with a sad face&#10;&#10;Description automatically generated">
            <a:extLst>
              <a:ext uri="{FF2B5EF4-FFF2-40B4-BE49-F238E27FC236}">
                <a16:creationId xmlns:a16="http://schemas.microsoft.com/office/drawing/2014/main" id="{C194864B-38BA-B4D4-112E-6E430112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42" y="2047741"/>
            <a:ext cx="4558022" cy="34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29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9D362-B145-41EC-1549-1302FF69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KubeInvaders</a:t>
            </a:r>
            <a:r>
              <a:rPr lang="en-US" dirty="0"/>
              <a:t>: Delete-Pod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CA6DC-B28B-C4BD-1919-120020A74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3E8B5-DF0D-0A6B-F2CE-DB45D2CFB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70D2F-5BC2-EF1C-2915-E16F21C9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7" name="19.10.2023_11.01.55_REC">
            <a:hlinkClick r:id="" action="ppaction://media"/>
            <a:extLst>
              <a:ext uri="{FF2B5EF4-FFF2-40B4-BE49-F238E27FC236}">
                <a16:creationId xmlns:a16="http://schemas.microsoft.com/office/drawing/2014/main" id="{F2D7F11B-0D6E-9DCA-E007-83B3A84876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6449" y="1687032"/>
            <a:ext cx="6397513" cy="44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FF236-8497-2564-0047-B28ED84D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5437188" cy="1333055"/>
          </a:xfrm>
        </p:spPr>
        <p:txBody>
          <a:bodyPr wrap="square" anchor="t">
            <a:normAutofit/>
          </a:bodyPr>
          <a:lstStyle/>
          <a:p>
            <a:r>
              <a:rPr lang="en-US"/>
              <a:t>Future Outlook and other Tools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342557-9691-41B1-9FFF-027845ED0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0971" y="1982786"/>
            <a:ext cx="734257" cy="760506"/>
            <a:chOff x="5243759" y="1363788"/>
            <a:chExt cx="734257" cy="7605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86D6FFF-B330-42B3-9F1F-607CECF8D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8D054D43-E740-4CA9-8197-85FBE2ECC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CB5EB56C-B805-41B2-88BA-B198E68E6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WS Fault Injection Simulator integrates with AWS resources">
            <a:extLst>
              <a:ext uri="{FF2B5EF4-FFF2-40B4-BE49-F238E27FC236}">
                <a16:creationId xmlns:a16="http://schemas.microsoft.com/office/drawing/2014/main" id="{A1C859D7-934B-37C5-2361-87A30D4E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984175"/>
            <a:ext cx="5773738" cy="2872435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4CC31-2465-6A9F-F665-847BCE8E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5"/>
            <a:ext cx="4500562" cy="457200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Most companies put these tools under DevOps and Reliability Engineers</a:t>
            </a:r>
          </a:p>
          <a:p>
            <a:r>
              <a:rPr lang="en-US"/>
              <a:t>They tend to use their preferred processes and complexities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87B1-3FF8-EAC0-B9C0-077D7EEB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A65F6-3F8B-47CA-DD6A-9BB9BE13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80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/>
              <a:t>Thank You, </a:t>
            </a:r>
            <a:br>
              <a:rPr lang="en-US"/>
            </a:br>
            <a:r>
              <a:rPr lang="en-US"/>
              <a:t>Questions?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Team Chaotic Kubes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Gill Sans MT"/>
                <a:ea typeface="+mn-lt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https://github.com/Rutvi-Patel/Kubernetes-Chaos-Engineering</a:t>
            </a:r>
            <a:endParaRPr lang="en-US" b="1">
              <a:solidFill>
                <a:schemeClr val="tx1"/>
              </a:solidFill>
              <a:cs typeface="Times New Roman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83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1A82-4235-AE5C-EDE6-E7EE5B49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Need Chaos Engineering!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33E4-74E1-99B6-6E42-9FF464D4B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44492" cy="3923596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Test Chaos before an actual chaos occurs (nobody likes 5am calls)</a:t>
            </a:r>
          </a:p>
          <a:p>
            <a:r>
              <a:rPr lang="en-US" b="1" dirty="0">
                <a:solidFill>
                  <a:schemeClr val="tx1"/>
                </a:solidFill>
              </a:rPr>
              <a:t>Chaos Engineering is to distributed software systems what crash tests are to the car industry. </a:t>
            </a:r>
          </a:p>
          <a:p>
            <a:r>
              <a:rPr lang="en-US" b="1" dirty="0">
                <a:solidFill>
                  <a:schemeClr val="tx1"/>
                </a:solidFill>
              </a:rPr>
              <a:t>Core goal is to test resiliency: which covers reliability availability, integrity and fault-tolerance</a:t>
            </a:r>
          </a:p>
          <a:p>
            <a:endParaRPr lang="en-US" b="1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840D-322C-7AF0-709D-1D337A41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7B50B-396A-6623-561C-000E86D6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monkey jumping in the air with fire in the trash&#10;&#10;Description automatically generated">
            <a:extLst>
              <a:ext uri="{FF2B5EF4-FFF2-40B4-BE49-F238E27FC236}">
                <a16:creationId xmlns:a16="http://schemas.microsoft.com/office/drawing/2014/main" id="{9B7A2CA3-A05A-04CC-8CC8-6C531CF2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160" y="2111292"/>
            <a:ext cx="42291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2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Ideas behind Chaos Engineering</a:t>
            </a:r>
          </a:p>
          <a:p>
            <a:r>
              <a:rPr lang="en-US" dirty="0">
                <a:solidFill>
                  <a:schemeClr val="tx1"/>
                </a:solidFill>
              </a:rPr>
              <a:t>Kubernetes Review</a:t>
            </a:r>
          </a:p>
          <a:p>
            <a:r>
              <a:rPr lang="en-US" dirty="0">
                <a:solidFill>
                  <a:schemeClr val="tx1"/>
                </a:solidFill>
              </a:rPr>
              <a:t>Demo Litmus</a:t>
            </a:r>
          </a:p>
          <a:p>
            <a:r>
              <a:rPr lang="en-US" dirty="0">
                <a:solidFill>
                  <a:schemeClr val="tx1"/>
                </a:solidFill>
              </a:rPr>
              <a:t>Demo Chaos Toolkit</a:t>
            </a:r>
          </a:p>
          <a:p>
            <a:r>
              <a:rPr lang="en-US" dirty="0">
                <a:solidFill>
                  <a:schemeClr val="tx1"/>
                </a:solidFill>
              </a:rPr>
              <a:t>Future Outlook</a:t>
            </a:r>
            <a:endParaRPr lang="en-US">
              <a:solidFill>
                <a:schemeClr val="tx1"/>
              </a:solidFill>
            </a:endParaRPr>
          </a:p>
          <a:p>
            <a:endParaRPr lang="en-US"/>
          </a:p>
        </p:txBody>
      </p:sp>
      <p:pic>
        <p:nvPicPr>
          <p:cNvPr id="8" name="Picture Placeholder 7" descr="A dummy in a car&#10;&#10;Description automatically generated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4254017" y="2125398"/>
            <a:ext cx="4876102" cy="2343077"/>
          </a:xfrm>
        </p:spPr>
      </p:pic>
      <p:pic>
        <p:nvPicPr>
          <p:cNvPr id="10" name="Picture Placeholder 9" descr="A computer screen with colorful graphs and charts&#10;&#10;Description automatically generated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EC82EA-98C4-5D0A-97CC-518A6BDC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60377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3400"/>
              <a:t>Defining the Chaos Engineering Steps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design process&#10;&#10;Description automatically generated">
            <a:extLst>
              <a:ext uri="{FF2B5EF4-FFF2-40B4-BE49-F238E27FC236}">
                <a16:creationId xmlns:a16="http://schemas.microsoft.com/office/drawing/2014/main" id="{D1544AC4-B981-1D51-560C-CBBB2ED4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8" y="3688537"/>
            <a:ext cx="4198299" cy="120907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EDC56988-9ECD-F054-266D-6C02C5149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17984" y="2433904"/>
            <a:ext cx="6746528" cy="4072374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5E5E4-FB75-3290-13D5-45F9B1F8B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193D7-2A7B-F53E-8787-766A599E6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464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16F82-9647-CEFC-97EB-D6217225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80363"/>
            <a:ext cx="6379210" cy="1333057"/>
          </a:xfrm>
        </p:spPr>
        <p:txBody>
          <a:bodyPr wrap="square" anchor="t">
            <a:normAutofit/>
          </a:bodyPr>
          <a:lstStyle/>
          <a:p>
            <a:r>
              <a:rPr lang="en-US"/>
              <a:t>Overview and History of Tools</a:t>
            </a:r>
          </a:p>
        </p:txBody>
      </p:sp>
      <p:pic>
        <p:nvPicPr>
          <p:cNvPr id="7" name="Picture 6" descr="Home - Chaos Monkey">
            <a:extLst>
              <a:ext uri="{FF2B5EF4-FFF2-40B4-BE49-F238E27FC236}">
                <a16:creationId xmlns:a16="http://schemas.microsoft.com/office/drawing/2014/main" id="{C32CE67C-3641-1B23-43DA-5EBDCF2D1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64" y="2530474"/>
            <a:ext cx="3746535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A492954-D4E6-4FAF-94AC-292DFFFDC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202" y="2017837"/>
            <a:ext cx="671610" cy="631474"/>
            <a:chOff x="8371777" y="4172213"/>
            <a:chExt cx="671610" cy="63147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2CFA88C-A736-419D-B7B6-6B912BB45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371777" y="4172213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/>
                </a:gs>
                <a:gs pos="30000">
                  <a:schemeClr val="bg2"/>
                </a:gs>
                <a:gs pos="40000">
                  <a:schemeClr val="bg2">
                    <a:lumMod val="90000"/>
                    <a:lumOff val="10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E877B2-A66B-45DC-892C-B19FB817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638387" y="4349560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/>
                </a:gs>
                <a:gs pos="0">
                  <a:schemeClr val="bg2">
                    <a:lumMod val="75000"/>
                    <a:lumOff val="25000"/>
                  </a:schemeClr>
                </a:gs>
              </a:gsLst>
              <a:lin ang="16200000" scaled="0"/>
            </a:gradFill>
            <a:ln>
              <a:noFill/>
            </a:ln>
            <a:effectLst>
              <a:innerShdw blurRad="1270000" dist="2540000">
                <a:schemeClr val="bg2"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A9DA-81D4-9245-6A4E-CBB076C38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5"/>
            <a:ext cx="4500562" cy="280828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goal of Chaos Engineering tools is to take the theory and apply a practical system with it</a:t>
            </a:r>
          </a:p>
          <a:p>
            <a:r>
              <a:rPr lang="en-US" dirty="0">
                <a:solidFill>
                  <a:schemeClr val="tx1"/>
                </a:solidFill>
              </a:rPr>
              <a:t>There are a variety of tools that work with Kubernetes. Most popular began at Netflix.</a:t>
            </a:r>
            <a:endParaRPr lang="en-US" dirty="0" err="1">
              <a:solidFill>
                <a:schemeClr val="tx1"/>
              </a:solidFill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32475-6E3B-9416-78C9-10C8F9D036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Tuesday, February 2, 20XX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373973-4586-48A3-ADF2-95A571530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7376" y="5520977"/>
            <a:ext cx="1972470" cy="1337023"/>
          </a:xfrm>
          <a:custGeom>
            <a:avLst/>
            <a:gdLst>
              <a:gd name="connsiteX0" fmla="*/ 986235 w 1972470"/>
              <a:gd name="connsiteY0" fmla="*/ 0 h 1337023"/>
              <a:gd name="connsiteX1" fmla="*/ 1972470 w 1972470"/>
              <a:gd name="connsiteY1" fmla="*/ 986235 h 1337023"/>
              <a:gd name="connsiteX2" fmla="*/ 1928131 w 1972470"/>
              <a:gd name="connsiteY2" fmla="*/ 1279512 h 1337023"/>
              <a:gd name="connsiteX3" fmla="*/ 1907081 w 1972470"/>
              <a:gd name="connsiteY3" fmla="*/ 1337023 h 1337023"/>
              <a:gd name="connsiteX4" fmla="*/ 65389 w 1972470"/>
              <a:gd name="connsiteY4" fmla="*/ 1337023 h 1337023"/>
              <a:gd name="connsiteX5" fmla="*/ 44339 w 1972470"/>
              <a:gd name="connsiteY5" fmla="*/ 1279512 h 1337023"/>
              <a:gd name="connsiteX6" fmla="*/ 0 w 1972470"/>
              <a:gd name="connsiteY6" fmla="*/ 986235 h 1337023"/>
              <a:gd name="connsiteX7" fmla="*/ 986235 w 1972470"/>
              <a:gd name="connsiteY7" fmla="*/ 0 h 13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2470" h="1337023">
                <a:moveTo>
                  <a:pt x="986235" y="0"/>
                </a:moveTo>
                <a:cubicBezTo>
                  <a:pt x="1530918" y="0"/>
                  <a:pt x="1972470" y="441552"/>
                  <a:pt x="1972470" y="986235"/>
                </a:cubicBezTo>
                <a:cubicBezTo>
                  <a:pt x="1972470" y="1088363"/>
                  <a:pt x="1956947" y="1186866"/>
                  <a:pt x="1928131" y="1279512"/>
                </a:cubicBezTo>
                <a:lnTo>
                  <a:pt x="1907081" y="1337023"/>
                </a:lnTo>
                <a:lnTo>
                  <a:pt x="65389" y="1337023"/>
                </a:lnTo>
                <a:lnTo>
                  <a:pt x="44339" y="1279512"/>
                </a:lnTo>
                <a:cubicBezTo>
                  <a:pt x="15523" y="1186866"/>
                  <a:pt x="0" y="1088363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75000"/>
                  <a:lumOff val="25000"/>
                </a:schemeClr>
              </a:gs>
              <a:gs pos="71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381000" dist="177800" dir="189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BF337-F053-0852-A5D5-290B9D3B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98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A657-BCF8-497F-E50F-5C3AD60ED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72154-CC6A-337D-8809-F1D80C7D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879E0-C233-0620-262C-893F80EB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11" name="Content Placeholder 10" descr="A diagram of a diagram&#10;&#10;Description automatically generated">
            <a:extLst>
              <a:ext uri="{FF2B5EF4-FFF2-40B4-BE49-F238E27FC236}">
                <a16:creationId xmlns:a16="http://schemas.microsoft.com/office/drawing/2014/main" id="{7CF5B7AE-279A-A60E-214C-477EF112A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908" y="1534601"/>
            <a:ext cx="5049776" cy="3979625"/>
          </a:xfr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D110374-150C-CAFD-C385-540E3056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31" y="1169842"/>
            <a:ext cx="4130164" cy="45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9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080D-EB0E-3672-B1A7-B021DD57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Litmus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573E1-4168-D989-F506-A8847AEE2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01" y="1507231"/>
            <a:ext cx="10741470" cy="2278129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Provides on-demand chaos by stimulating issues that can occur in Cluster/environment.</a:t>
            </a:r>
          </a:p>
          <a:p>
            <a:r>
              <a:rPr lang="en-US" dirty="0">
                <a:solidFill>
                  <a:schemeClr val="tx1"/>
                </a:solidFill>
              </a:rPr>
              <a:t>Framework for conducting Parallel, Sequential, and Chained experiments.</a:t>
            </a:r>
          </a:p>
          <a:p>
            <a:r>
              <a:rPr lang="en-US" dirty="0">
                <a:solidFill>
                  <a:schemeClr val="tx1"/>
                </a:solidFill>
              </a:rPr>
              <a:t>Litmus Hub has 58 different Experiments.</a:t>
            </a:r>
          </a:p>
          <a:p>
            <a:pPr marL="0" indent="0">
              <a:buNone/>
            </a:pPr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E51B2-D485-432D-692F-4C066B5F8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EFFD2-5E7B-2375-09B9-A13E82C8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B17C852-A931-3A11-867A-ADA3E30C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857" y="358936"/>
            <a:ext cx="2011789" cy="809225"/>
          </a:xfrm>
          <a:prstGeom prst="rect">
            <a:avLst/>
          </a:prstGeom>
        </p:spPr>
      </p:pic>
      <p:pic>
        <p:nvPicPr>
          <p:cNvPr id="9" name="Picture 8" descr="A screenshot of a web page&#10;&#10;Description automatically generated">
            <a:extLst>
              <a:ext uri="{FF2B5EF4-FFF2-40B4-BE49-F238E27FC236}">
                <a16:creationId xmlns:a16="http://schemas.microsoft.com/office/drawing/2014/main" id="{B16AAC0C-9C2E-B845-1BAE-B1B1E926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734" y="3330985"/>
            <a:ext cx="8661040" cy="33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6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0277-C830-C89D-7F37-56383A64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Environment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1AFF3-B1E9-7FFE-D466-8B10EECBB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7060B-1B94-28DE-BBC9-A1F6E5FB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FBF140-A04C-CFCC-2E61-837EE71D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01" y="1437058"/>
            <a:ext cx="11283457" cy="1425316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Litmus requires you to 1st create new Environment in order to get started.</a:t>
            </a:r>
          </a:p>
          <a:p>
            <a:r>
              <a:rPr lang="en-US" dirty="0">
                <a:solidFill>
                  <a:schemeClr val="tx1"/>
                </a:solidFill>
              </a:rPr>
              <a:t>You can then upload or create new deployment/Infrastructure within your environment.</a:t>
            </a:r>
          </a:p>
          <a:p>
            <a:r>
              <a:rPr lang="en-US" dirty="0">
                <a:solidFill>
                  <a:schemeClr val="tx1"/>
                </a:solidFill>
              </a:rPr>
              <a:t>One Environment can have multiple deployments. </a:t>
            </a:r>
          </a:p>
          <a:p>
            <a:r>
              <a:rPr lang="en-US" dirty="0">
                <a:solidFill>
                  <a:schemeClr val="tx1"/>
                </a:solidFill>
              </a:rPr>
              <a:t>Good </a:t>
            </a:r>
            <a:r>
              <a:rPr lang="en-US" err="1">
                <a:solidFill>
                  <a:schemeClr val="tx1"/>
                </a:solidFill>
              </a:rPr>
              <a:t>Usecase</a:t>
            </a:r>
            <a:r>
              <a:rPr lang="en-US" dirty="0">
                <a:solidFill>
                  <a:schemeClr val="tx1"/>
                </a:solidFill>
              </a:rPr>
              <a:t>: Creating  an Environment per Client.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A991B17-39C3-C78B-BA2F-692AB79C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5" y="3660191"/>
            <a:ext cx="10485549" cy="2531957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555F359-20D9-321D-A79B-A7C2D909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14" y="384218"/>
            <a:ext cx="2033253" cy="8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7889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163FB7-958F-4794-B3EE-EC8933868F0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F128D9D-8887-4AE7-BD39-EBCD268E911A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F76BC85-9361-4044-951E-1D698143E54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TM33713516</Template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3DFloatVTI</vt:lpstr>
      <vt:lpstr>Chaos Engineering on Kubernetes </vt:lpstr>
      <vt:lpstr>Problem</vt:lpstr>
      <vt:lpstr>We Need Chaos Engineering!</vt:lpstr>
      <vt:lpstr>Agenda</vt:lpstr>
      <vt:lpstr>Defining the Chaos Engineering Steps</vt:lpstr>
      <vt:lpstr>Overview and History of Tools</vt:lpstr>
      <vt:lpstr>Kubernetes Review</vt:lpstr>
      <vt:lpstr>Demo: Litmus</vt:lpstr>
      <vt:lpstr>Creating Environment</vt:lpstr>
      <vt:lpstr>Creating Workflow</vt:lpstr>
      <vt:lpstr>What is POD Delete Experiment?</vt:lpstr>
      <vt:lpstr>Step 3: Running Application PotatoHead</vt:lpstr>
      <vt:lpstr>Step 4: Analyzing Test Report</vt:lpstr>
      <vt:lpstr>Behind The Scenes</vt:lpstr>
      <vt:lpstr>Demo: Chaos Toolkit</vt:lpstr>
      <vt:lpstr>The Target System</vt:lpstr>
      <vt:lpstr>Making the Experiment</vt:lpstr>
      <vt:lpstr>Executing the Probe and Actions</vt:lpstr>
      <vt:lpstr>Applying a Fix</vt:lpstr>
      <vt:lpstr>KubeInvaders: Delete-Pod Experiment</vt:lpstr>
      <vt:lpstr>Future Outlook and other Tools</vt:lpstr>
      <vt:lpstr>Thank You,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81</cp:revision>
  <dcterms:created xsi:type="dcterms:W3CDTF">2023-10-15T19:36:13Z</dcterms:created>
  <dcterms:modified xsi:type="dcterms:W3CDTF">2023-10-20T03:10:42Z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